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322" r:id="rId2"/>
    <p:sldId id="321" r:id="rId3"/>
    <p:sldId id="296" r:id="rId4"/>
    <p:sldId id="330" r:id="rId5"/>
    <p:sldId id="324" r:id="rId6"/>
    <p:sldId id="331" r:id="rId7"/>
    <p:sldId id="325" r:id="rId8"/>
    <p:sldId id="326" r:id="rId9"/>
    <p:sldId id="332" r:id="rId10"/>
    <p:sldId id="327" r:id="rId11"/>
    <p:sldId id="333" r:id="rId12"/>
    <p:sldId id="297" r:id="rId13"/>
    <p:sldId id="334" r:id="rId14"/>
    <p:sldId id="329" r:id="rId15"/>
    <p:sldId id="259" r:id="rId16"/>
  </p:sldIdLst>
  <p:sldSz cx="12190413" cy="6859588"/>
  <p:notesSz cx="6858000" cy="9144000"/>
  <p:embeddedFontLst>
    <p:embeddedFont>
      <p:font typeface="굴림체" panose="020B0609000101010101" pitchFamily="49" charset="-127"/>
      <p:regular r:id="rId19"/>
    </p:embeddedFont>
    <p:embeddedFont>
      <p:font typeface="맑은 고딕" panose="020B0503020000020004" pitchFamily="34" charset="-127"/>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69357" autoAdjust="0"/>
  </p:normalViewPr>
  <p:slideViewPr>
    <p:cSldViewPr snapToGrid="0">
      <p:cViewPr varScale="1">
        <p:scale>
          <a:sx n="79" d="100"/>
          <a:sy n="79" d="100"/>
        </p:scale>
        <p:origin x="2076" y="6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04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a:t>
            </a:r>
            <a:r>
              <a:rPr lang="en-US" sz="2000" b="0" i="0" u="none" strike="noStrike" cap="none" dirty="0" err="1">
                <a:solidFill>
                  <a:schemeClr val="dk1"/>
                </a:solidFill>
                <a:latin typeface="Arial"/>
                <a:ea typeface="Arial"/>
                <a:cs typeface="Arial"/>
                <a:sym typeface="Arial"/>
              </a:rPr>
              <a:t>favoured</a:t>
            </a:r>
            <a:r>
              <a:rPr lang="en-US" sz="2000" b="0" i="0" u="none" strike="noStrike" cap="none" dirty="0">
                <a:solidFill>
                  <a:schemeClr val="dk1"/>
                </a:solidFill>
                <a:latin typeface="Arial"/>
                <a:ea typeface="Arial"/>
                <a:cs typeface="Arial"/>
                <a:sym typeface="Arial"/>
              </a:rPr>
              <a:t> models (center and right) each model have 3 features in common in the top 5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FG3_PCT). The features (PLUS_MINUS, FG3_PCT) easier to assess (you score more you win games )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latinLnBrk="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latinLnBrk="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latinLnBrk="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latinLnBrk="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 This chart shows the wins for each year for Toronto raptors.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latinLnBrk="0">
              <a:lnSpc>
                <a:spcPct val="100000"/>
              </a:lnSpc>
              <a:spcBef>
                <a:spcPts val="0"/>
              </a:spcBef>
              <a:spcAft>
                <a:spcPts val="0"/>
              </a:spcAft>
              <a:buSzPts val="1400"/>
              <a:buNone/>
            </a:pPr>
            <a:endParaRPr lang="en-US" dirty="0"/>
          </a:p>
          <a:p>
            <a:pPr latinLnBrk="0"/>
            <a:endParaRPr lang="ko-KR" alt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at two objectives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2000" dirty="0">
                <a:effectLst/>
                <a:latin typeface="Arial" panose="020B0604020202020204" pitchFamily="34" charset="0"/>
                <a:ea typeface="Calibri" panose="020F0502020204030204" pitchFamily="34" charset="0"/>
                <a:cs typeface="Times New Roman" panose="02020603050405020304" pitchFamily="18" charset="0"/>
              </a:rPr>
              <a:t> endpoint fetches player statistics for each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There are more than 22000 games in this dataset consisting of more than 450k </a:t>
            </a:r>
            <a:r>
              <a:rPr lang="en-US" altLang="ko-KR" sz="2000" i="1" kern="1200" dirty="0">
                <a:solidFill>
                  <a:schemeClr val="tx1"/>
                </a:solidFill>
                <a:latin typeface="+mn-lt"/>
                <a:ea typeface="+mn-ea"/>
                <a:cs typeface="+mn-cs"/>
              </a:rPr>
              <a:t>rows. We are using and 36 features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datasource</a:t>
            </a:r>
            <a:r>
              <a:rPr lang="en-US" sz="2000" dirty="0">
                <a:effectLst/>
                <a:latin typeface="Arial" panose="020B0604020202020204" pitchFamily="34" charset="0"/>
                <a:ea typeface="Calibri" panose="020F0502020204030204" pitchFamily="34" charset="0"/>
                <a:cs typeface="Times New Roman" panose="02020603050405020304" pitchFamily="18" charset="0"/>
              </a:rPr>
              <a:t> for the analysis.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err="1">
                <a:solidFill>
                  <a:srgbClr val="2D2E2D"/>
                </a:solidFill>
              </a:rPr>
              <a:t>PlayByPlay</a:t>
            </a:r>
            <a:r>
              <a:rPr lang="en-US" sz="1400" b="0" dirty="0">
                <a:solidFill>
                  <a:srgbClr val="2D2E2D"/>
                </a:solidFill>
              </a:rPr>
              <a:t> gets all activities for a game, we fetched stats for all games of the first dataset. This took some time since it’s a lot of API requests with some wait in-between.</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This dataset can reference the main table by GAME_ID.</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NBA webservice does not provide the salary data. We ended up using additional means of data collection.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Historical salary data was drawn from ESPN website and the future salary data from </a:t>
            </a:r>
            <a:r>
              <a:rPr lang="en-US" sz="1400" b="0" dirty="0" err="1">
                <a:solidFill>
                  <a:srgbClr val="2D2E2D"/>
                </a:solidFill>
              </a:rPr>
              <a:t>HoopsHype</a:t>
            </a:r>
            <a:r>
              <a:rPr lang="en-US" sz="1400" b="0" dirty="0">
                <a:solidFill>
                  <a:srgbClr val="2D2E2D"/>
                </a:solidFill>
              </a:rPr>
              <a:t> website. These were obtained using web scraping in python using web scraping library. These contain data for current 489 NBA players</a:t>
            </a: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14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2000" dirty="0"/>
          </a:p>
          <a:p>
            <a:pPr marL="0" lvl="0" indent="0" algn="l" rtl="0">
              <a:lnSpc>
                <a:spcPct val="100000"/>
              </a:lnSpc>
              <a:spcBef>
                <a:spcPts val="0"/>
              </a:spcBef>
              <a:spcAft>
                <a:spcPts val="0"/>
              </a:spcAft>
              <a:buSzPts val="1400"/>
              <a:buNone/>
            </a:pPr>
            <a:endParaRPr lang="en-US" sz="2000" dirty="0"/>
          </a:p>
          <a:p>
            <a:endParaRPr lang="en-CA" sz="2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Fix</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to help understand the data and some initial trends in the data.</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dataset subject which was passed along to the group as we all became more familiar with the data. We created documents (reference, meeting minutes) to retain useful information, techniques, and ideas for future reference. All of this was stored on Google Drive before going with Git as the main repository for this project.</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initial analysis is focused on the </a:t>
            </a:r>
            <a:r>
              <a:rPr lang="en-US" sz="1400" b="0" i="0" kern="1200" dirty="0">
                <a:solidFill>
                  <a:schemeClr val="tx1"/>
                </a:solidFill>
                <a:latin typeface="+mj-lt"/>
                <a:ea typeface="+mn-ea"/>
                <a:cs typeface="+mn-cs"/>
              </a:rPr>
              <a:t>Toronto Raptors since the Team’s performance will be the baseline for our analysis. This data consists of 15K records for this team alone.</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indicates the recent season vs light color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4"/>
          <a:stretch>
            <a:fillRect/>
          </a:stretch>
        </p:blipFill>
        <p:spPr>
          <a:xfrm>
            <a:off x="2864538" y="2301610"/>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465065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13085</TotalTime>
  <Words>3204</Words>
  <Application>Microsoft Office PowerPoint</Application>
  <PresentationFormat>Custom</PresentationFormat>
  <Paragraphs>343</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Consolas</vt:lpstr>
      <vt:lpstr>맑은 고딕</vt:lpstr>
      <vt:lpstr>Calibri Light</vt:lpstr>
      <vt:lpstr>Noto Sans</vt:lpstr>
      <vt:lpstr>굴림체</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 – Correlation Matrix</vt:lpstr>
      <vt:lpstr>Preliminary Results</vt:lpstr>
      <vt:lpstr>PowerPoint Presentation</vt:lpstr>
      <vt:lpstr>THANK YOU</vt:lpstr>
      <vt:lpstr>Preliminary Results</vt:lpstr>
      <vt:lpstr>[Template - Insert Title]</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200</cp:revision>
  <dcterms:created xsi:type="dcterms:W3CDTF">2010-02-01T08:03:16Z</dcterms:created>
  <dcterms:modified xsi:type="dcterms:W3CDTF">2021-03-24T02:11:01Z</dcterms:modified>
  <cp:category>www.slidemembers.com</cp:category>
</cp:coreProperties>
</file>